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0" r:id="rId2"/>
    <p:sldId id="287" r:id="rId3"/>
    <p:sldId id="288" r:id="rId4"/>
    <p:sldId id="289" r:id="rId5"/>
    <p:sldId id="290" r:id="rId6"/>
    <p:sldId id="291" r:id="rId7"/>
    <p:sldId id="299" r:id="rId8"/>
    <p:sldId id="292" r:id="rId9"/>
    <p:sldId id="293" r:id="rId10"/>
    <p:sldId id="294" r:id="rId11"/>
    <p:sldId id="295" r:id="rId12"/>
    <p:sldId id="296" r:id="rId13"/>
    <p:sldId id="297" r:id="rId14"/>
    <p:sldId id="29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19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279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0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2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5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5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315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60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252536" y="6220274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Finding Statistics  from a  Grouped frequency table</a:t>
            </a:r>
          </a:p>
        </p:txBody>
      </p:sp>
      <p:pic>
        <p:nvPicPr>
          <p:cNvPr id="9" name="Picture 2">
            <a:hlinkClick r:id="" action="ppaction://hlinkshowjump?jump=endshow"/>
          </p:cNvPr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00391" y="6165304"/>
            <a:ext cx="872607" cy="53788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90875" y="647700"/>
            <a:ext cx="2762250" cy="5562600"/>
          </a:xfrm>
          <a:prstGeom prst="rect">
            <a:avLst/>
          </a:prstGeo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le 10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80473686"/>
              </p:ext>
            </p:extLst>
          </p:nvPr>
        </p:nvGraphicFramePr>
        <p:xfrm>
          <a:off x="323528" y="332752"/>
          <a:ext cx="8150472" cy="86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0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IE" sz="1800" b="1" dirty="0">
                          <a:solidFill>
                            <a:srgbClr val="C00000"/>
                          </a:solidFill>
                        </a:rPr>
                        <a:t>Height</a:t>
                      </a:r>
                      <a:r>
                        <a:rPr lang="en-IE" sz="18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IE" sz="1800" b="1" dirty="0">
                          <a:solidFill>
                            <a:srgbClr val="C00000"/>
                          </a:solidFill>
                        </a:rPr>
                        <a:t>(x cm)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130 -</a:t>
                      </a:r>
                      <a:r>
                        <a:rPr lang="en-IE" sz="2000" b="1" baseline="0" dirty="0">
                          <a:solidFill>
                            <a:srgbClr val="C00000"/>
                          </a:solidFill>
                        </a:rPr>
                        <a:t> 140</a:t>
                      </a:r>
                      <a:endParaRPr lang="en-IE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140 – 150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150 – 160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160 – 170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170 – 180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/>
                      <a:r>
                        <a:rPr lang="en-IE" sz="1800" b="1" dirty="0">
                          <a:solidFill>
                            <a:srgbClr val="C00000"/>
                          </a:solidFill>
                        </a:rPr>
                        <a:t>Frequency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7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6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>
                          <a:solidFill>
                            <a:srgbClr val="C00000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 userDrawn="1"/>
        </p:nvSpPr>
        <p:spPr>
          <a:xfrm>
            <a:off x="179512" y="814060"/>
            <a:ext cx="30963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400" dirty="0">
              <a:solidFill>
                <a:srgbClr val="C00000"/>
              </a:solidFill>
            </a:endParaRPr>
          </a:p>
          <a:p>
            <a:r>
              <a:rPr lang="en-IE" sz="2400" dirty="0">
                <a:solidFill>
                  <a:srgbClr val="C00000"/>
                </a:solidFill>
              </a:rPr>
              <a:t>The table shows the height of 30 students</a:t>
            </a:r>
            <a:r>
              <a:rPr lang="en-IE" sz="2400" baseline="0" dirty="0">
                <a:solidFill>
                  <a:srgbClr val="C00000"/>
                </a:solidFill>
              </a:rPr>
              <a:t> </a:t>
            </a:r>
            <a:r>
              <a:rPr lang="en-IE" sz="2400" dirty="0">
                <a:solidFill>
                  <a:srgbClr val="C00000"/>
                </a:solidFill>
              </a:rPr>
              <a:t>Find the </a:t>
            </a:r>
          </a:p>
          <a:p>
            <a:pPr marL="514350" indent="-514350">
              <a:buFontTx/>
              <a:buAutoNum type="romanLcParenBoth"/>
            </a:pPr>
            <a:r>
              <a:rPr lang="en-IE" sz="2400" dirty="0">
                <a:solidFill>
                  <a:srgbClr val="C00000"/>
                </a:solidFill>
              </a:rPr>
              <a:t>Min </a:t>
            </a:r>
          </a:p>
          <a:p>
            <a:pPr marL="514350" indent="-514350">
              <a:buFontTx/>
              <a:buAutoNum type="romanLcParenBoth"/>
            </a:pPr>
            <a:r>
              <a:rPr lang="en-IE" sz="2400" dirty="0">
                <a:solidFill>
                  <a:srgbClr val="C00000"/>
                </a:solidFill>
              </a:rPr>
              <a:t>Max</a:t>
            </a:r>
          </a:p>
          <a:p>
            <a:pPr marL="514350" indent="-514350">
              <a:buFontTx/>
              <a:buAutoNum type="romanLcParenBoth"/>
            </a:pPr>
            <a:r>
              <a:rPr lang="en-IE" sz="2400" dirty="0">
                <a:solidFill>
                  <a:srgbClr val="C00000"/>
                </a:solidFill>
              </a:rPr>
              <a:t>Range</a:t>
            </a:r>
          </a:p>
          <a:p>
            <a:pPr marL="514350" indent="-514350">
              <a:buFontTx/>
              <a:buAutoNum type="romanLcParenBoth"/>
            </a:pPr>
            <a:r>
              <a:rPr lang="en-IE" sz="2400" dirty="0">
                <a:solidFill>
                  <a:srgbClr val="C00000"/>
                </a:solidFill>
              </a:rPr>
              <a:t>Mean </a:t>
            </a:r>
          </a:p>
          <a:p>
            <a:pPr marL="514350" indent="-514350">
              <a:buFontTx/>
              <a:buAutoNum type="romanLcParenBoth"/>
            </a:pPr>
            <a:r>
              <a:rPr lang="en-IE" sz="2400" dirty="0">
                <a:solidFill>
                  <a:srgbClr val="C00000"/>
                </a:solidFill>
              </a:rPr>
              <a:t>Standard Deviation</a:t>
            </a:r>
          </a:p>
          <a:p>
            <a:r>
              <a:rPr lang="en-IE" sz="2400" dirty="0">
                <a:solidFill>
                  <a:srgbClr val="C00000"/>
                </a:solidFill>
              </a:rPr>
              <a:t> from the calculator</a:t>
            </a:r>
          </a:p>
        </p:txBody>
      </p:sp>
    </p:spTree>
    <p:extLst>
      <p:ext uri="{BB962C8B-B14F-4D97-AF65-F5344CB8AC3E}">
        <p14:creationId xmlns:p14="http://schemas.microsoft.com/office/powerpoint/2010/main" val="2739477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93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26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559CAD28-5E03-4349-84F3-70A19E01649A}" type="datetimeFigureOut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06/07/2016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39BC1544-9B10-4B88-A3EE-CD66657E9B13}" type="slidenum">
              <a:rPr lang="en-I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696744"/>
            <a:ext cx="9144000" cy="188640"/>
          </a:xfrm>
          <a:prstGeom prst="rect">
            <a:avLst/>
          </a:prstGeom>
          <a:solidFill>
            <a:srgbClr val="9900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prstClr val="white"/>
              </a:solidFill>
              <a:latin typeface="Trebuchet MS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5714932" y="3442964"/>
            <a:ext cx="6696000" cy="188640"/>
          </a:xfrm>
          <a:prstGeom prst="rect">
            <a:avLst/>
          </a:prstGeom>
          <a:solidFill>
            <a:srgbClr val="FFCC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prstClr val="white"/>
              </a:solidFill>
              <a:latin typeface="Trebuchet MS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780" y="0"/>
            <a:ext cx="8964000" cy="188640"/>
          </a:xfrm>
          <a:prstGeom prst="rect">
            <a:avLst/>
          </a:prstGeom>
          <a:solidFill>
            <a:srgbClr val="9900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prstClr val="white"/>
              </a:solidFill>
              <a:latin typeface="Trebuchet MS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-3249572" y="3253676"/>
            <a:ext cx="6696000" cy="188640"/>
          </a:xfrm>
          <a:prstGeom prst="rect">
            <a:avLst/>
          </a:prstGeom>
          <a:solidFill>
            <a:srgbClr val="FFCC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prstClr val="white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72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3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11" Type="http://schemas.openxmlformats.org/officeDocument/2006/relationships/image" Target="../media/image41.png"/><Relationship Id="rId5" Type="http://schemas.openxmlformats.org/officeDocument/2006/relationships/image" Target="../media/image36.png"/><Relationship Id="rId10" Type="http://schemas.openxmlformats.org/officeDocument/2006/relationships/image" Target="../media/image32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hyperlink" Target="PowerPoints/Using%20Table%20Mode%20to%20find%20the%20coordinates%20for%20a%20function.pptx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9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25.png"/><Relationship Id="rId5" Type="http://schemas.openxmlformats.org/officeDocument/2006/relationships/image" Target="../media/image7.png"/><Relationship Id="rId10" Type="http://schemas.openxmlformats.org/officeDocument/2006/relationships/image" Target="../media/image24.png"/><Relationship Id="rId4" Type="http://schemas.openxmlformats.org/officeDocument/2006/relationships/image" Target="../media/image20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9.png"/><Relationship Id="rId7" Type="http://schemas.openxmlformats.org/officeDocument/2006/relationships/image" Target="../media/image3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18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42790"/>
            <a:ext cx="8229600" cy="3226370"/>
          </a:xfrm>
        </p:spPr>
        <p:txBody>
          <a:bodyPr>
            <a:normAutofit/>
          </a:bodyPr>
          <a:lstStyle/>
          <a:p>
            <a:r>
              <a:rPr lang="en-IE" sz="60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Finding Statistics  from a Grouped frequency table</a:t>
            </a:r>
          </a:p>
        </p:txBody>
      </p:sp>
    </p:spTree>
    <p:extLst>
      <p:ext uri="{BB962C8B-B14F-4D97-AF65-F5344CB8AC3E}">
        <p14:creationId xmlns:p14="http://schemas.microsoft.com/office/powerpoint/2010/main" val="760451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ine Callout 2 4"/>
          <p:cNvSpPr/>
          <p:nvPr/>
        </p:nvSpPr>
        <p:spPr>
          <a:xfrm>
            <a:off x="5988632" y="404664"/>
            <a:ext cx="2952328" cy="5472608"/>
          </a:xfrm>
          <a:prstGeom prst="borderCallout2">
            <a:avLst>
              <a:gd name="adj1" fmla="val 99581"/>
              <a:gd name="adj2" fmla="val 1707"/>
              <a:gd name="adj3" fmla="val 85126"/>
              <a:gd name="adj4" fmla="val -5058"/>
              <a:gd name="adj5" fmla="val 85593"/>
              <a:gd name="adj6" fmla="val -69842"/>
            </a:avLst>
          </a:prstGeom>
          <a:solidFill>
            <a:srgbClr val="C00000"/>
          </a:solidFill>
          <a:ln w="762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E" sz="2000" dirty="0">
                <a:solidFill>
                  <a:prstClr val="white"/>
                </a:solidFill>
              </a:rPr>
              <a:t>(</a:t>
            </a:r>
            <a:r>
              <a:rPr lang="en-IE" sz="2000" dirty="0" err="1">
                <a:solidFill>
                  <a:prstClr val="white"/>
                </a:solidFill>
              </a:rPr>
              <a:t>i</a:t>
            </a:r>
            <a:r>
              <a:rPr lang="en-IE" sz="2000" dirty="0">
                <a:solidFill>
                  <a:prstClr val="white"/>
                </a:solidFill>
              </a:rPr>
              <a:t>)  Min </a:t>
            </a:r>
            <a:endParaRPr lang="en-IE" sz="2400" dirty="0">
              <a:solidFill>
                <a:prstClr val="white"/>
              </a:solidFill>
            </a:endParaRPr>
          </a:p>
          <a:p>
            <a:endParaRPr lang="en-IE" sz="2800" dirty="0">
              <a:solidFill>
                <a:prstClr val="white"/>
              </a:solidFill>
            </a:endParaRPr>
          </a:p>
          <a:p>
            <a:r>
              <a:rPr lang="en-IE" sz="2400" dirty="0">
                <a:solidFill>
                  <a:prstClr val="white"/>
                </a:solidFill>
              </a:rPr>
              <a:t>	</a:t>
            </a:r>
            <a:r>
              <a:rPr lang="en-IE" sz="2000" dirty="0">
                <a:solidFill>
                  <a:prstClr val="white"/>
                </a:solidFill>
              </a:rPr>
              <a:t>= 135</a:t>
            </a:r>
          </a:p>
          <a:p>
            <a:r>
              <a:rPr lang="en-IE" sz="2000" dirty="0">
                <a:solidFill>
                  <a:prstClr val="white"/>
                </a:solidFill>
              </a:rPr>
              <a:t>(ii)  Max</a:t>
            </a:r>
          </a:p>
          <a:p>
            <a:pPr marL="514350" indent="-514350">
              <a:buFontTx/>
              <a:buAutoNum type="romanLcParenBoth"/>
            </a:pPr>
            <a:endParaRPr lang="en-IE" sz="2000" dirty="0">
              <a:solidFill>
                <a:prstClr val="white"/>
              </a:solidFill>
            </a:endParaRPr>
          </a:p>
          <a:p>
            <a:pPr marL="514350" indent="-514350">
              <a:buFontTx/>
              <a:buAutoNum type="romanLcParenBoth"/>
            </a:pPr>
            <a:endParaRPr lang="en-IE" sz="600" dirty="0">
              <a:solidFill>
                <a:prstClr val="white"/>
              </a:solidFill>
            </a:endParaRPr>
          </a:p>
          <a:p>
            <a:pPr lvl="1"/>
            <a:r>
              <a:rPr lang="en-IE" sz="2000" dirty="0">
                <a:solidFill>
                  <a:prstClr val="white"/>
                </a:solidFill>
              </a:rPr>
              <a:t>	= 175</a:t>
            </a:r>
          </a:p>
          <a:p>
            <a:pPr marL="400050" indent="-400050">
              <a:buFontTx/>
              <a:buAutoNum type="romanLcParenBoth" startAt="3"/>
            </a:pPr>
            <a:r>
              <a:rPr lang="en-IE" sz="2000" dirty="0">
                <a:solidFill>
                  <a:prstClr val="white"/>
                </a:solidFill>
              </a:rPr>
              <a:t>Range</a:t>
            </a:r>
          </a:p>
          <a:p>
            <a:r>
              <a:rPr lang="en-IE" sz="2000" dirty="0">
                <a:solidFill>
                  <a:prstClr val="white"/>
                </a:solidFill>
              </a:rPr>
              <a:t>	=  175 – 135</a:t>
            </a:r>
          </a:p>
          <a:p>
            <a:r>
              <a:rPr lang="en-IE" sz="2000" dirty="0">
                <a:solidFill>
                  <a:prstClr val="white"/>
                </a:solidFill>
              </a:rPr>
              <a:t>	= 50</a:t>
            </a:r>
          </a:p>
          <a:p>
            <a:pPr marL="400050" indent="-400050">
              <a:buFontTx/>
              <a:buAutoNum type="romanLcParenBoth" startAt="4"/>
            </a:pPr>
            <a:r>
              <a:rPr lang="en-IE" sz="2000" dirty="0">
                <a:solidFill>
                  <a:prstClr val="white"/>
                </a:solidFill>
              </a:rPr>
              <a:t>Mean</a:t>
            </a:r>
          </a:p>
          <a:p>
            <a:pPr marL="400050" indent="-400050">
              <a:buFontTx/>
              <a:buAutoNum type="romanLcParenBoth" startAt="4"/>
            </a:pPr>
            <a:endParaRPr lang="en-IE" sz="2000" dirty="0">
              <a:solidFill>
                <a:prstClr val="white"/>
              </a:solidFill>
            </a:endParaRPr>
          </a:p>
          <a:p>
            <a:pPr marL="400050" indent="-400050">
              <a:buFontTx/>
              <a:buAutoNum type="romanLcParenBoth" startAt="4"/>
            </a:pPr>
            <a:endParaRPr lang="en-IE" sz="800" dirty="0">
              <a:solidFill>
                <a:prstClr val="white"/>
              </a:solidFill>
            </a:endParaRPr>
          </a:p>
          <a:p>
            <a:pPr lvl="1"/>
            <a:r>
              <a:rPr lang="en-IE" sz="2000" dirty="0">
                <a:solidFill>
                  <a:prstClr val="white"/>
                </a:solidFill>
              </a:rPr>
              <a:t>	= 154</a:t>
            </a:r>
          </a:p>
          <a:p>
            <a:pPr marL="514350" indent="-514350">
              <a:buFontTx/>
              <a:buAutoNum type="romanLcParenBoth"/>
            </a:pPr>
            <a:r>
              <a:rPr lang="en-IE" sz="2000" dirty="0">
                <a:solidFill>
                  <a:prstClr val="white"/>
                </a:solidFill>
              </a:rPr>
              <a:t>Standard Deviation</a:t>
            </a:r>
          </a:p>
          <a:p>
            <a:pPr marL="514350" indent="-514350">
              <a:buFontTx/>
              <a:buAutoNum type="romanLcParenBoth"/>
            </a:pPr>
            <a:endParaRPr lang="en-IE" sz="2000" dirty="0">
              <a:solidFill>
                <a:prstClr val="white"/>
              </a:solidFill>
            </a:endParaRPr>
          </a:p>
          <a:p>
            <a:pPr marL="514350" indent="-514350">
              <a:buFontTx/>
              <a:buAutoNum type="romanLcParenBoth"/>
            </a:pPr>
            <a:endParaRPr lang="en-IE" sz="1600" dirty="0">
              <a:solidFill>
                <a:prstClr val="white"/>
              </a:solidFill>
            </a:endParaRPr>
          </a:p>
          <a:p>
            <a:r>
              <a:rPr lang="en-IE" sz="2000" dirty="0">
                <a:solidFill>
                  <a:prstClr val="white"/>
                </a:solidFill>
              </a:rPr>
              <a:t>	=  12.74</a:t>
            </a:r>
          </a:p>
          <a:p>
            <a:endParaRPr lang="en-IE" sz="2000" dirty="0">
              <a:solidFill>
                <a:prstClr val="white"/>
              </a:solidFill>
            </a:endParaRPr>
          </a:p>
          <a:p>
            <a:endParaRPr lang="en-IE" sz="2000" dirty="0">
              <a:solidFill>
                <a:prstClr val="white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8707" y="836712"/>
            <a:ext cx="23717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55096" y="1880642"/>
            <a:ext cx="2819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9862" y="1560856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60856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9862" y="1567341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0846" y="1567341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28046" y="3787237"/>
            <a:ext cx="28575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8795" y="1567341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0846" y="1567341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54675" y="1560856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54030" y="4869160"/>
            <a:ext cx="28384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57517" y="1567341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54675" y="1567698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440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478" y="457622"/>
            <a:ext cx="8746690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err="1">
                <a:solidFill>
                  <a:srgbClr val="C00000"/>
                </a:solidFill>
                <a:cs typeface="Arial" pitchFamily="34" charset="0"/>
              </a:rPr>
              <a:t>E.g</a:t>
            </a: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1 The frequency table of the monthly salaries of 20 people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is shown below.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a) Calculate the mean of the salaries of the 20 people.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b) Calculate the standard deviation of the salaries of the 20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    people.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900497"/>
              </p:ext>
            </p:extLst>
          </p:nvPr>
        </p:nvGraphicFramePr>
        <p:xfrm>
          <a:off x="2411760" y="1268760"/>
          <a:ext cx="4114800" cy="259080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E" sz="2800" b="1" dirty="0">
                          <a:solidFill>
                            <a:srgbClr val="C00000"/>
                          </a:solidFill>
                        </a:rPr>
                        <a:t>salary(in </a:t>
                      </a:r>
                      <a:r>
                        <a:rPr lang="en-IE" sz="2800" b="1" dirty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a:t>€</a:t>
                      </a:r>
                      <a:r>
                        <a:rPr lang="en-IE" sz="2800" b="1" dirty="0">
                          <a:solidFill>
                            <a:srgbClr val="C00000"/>
                          </a:solidFill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b="1">
                          <a:solidFill>
                            <a:srgbClr val="C00000"/>
                          </a:solidFill>
                        </a:rPr>
                        <a:t>frequency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E" sz="2800" b="1" dirty="0">
                          <a:solidFill>
                            <a:srgbClr val="C00000"/>
                          </a:solidFill>
                        </a:rPr>
                        <a:t>3500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b="1">
                          <a:solidFill>
                            <a:srgbClr val="C00000"/>
                          </a:solidFill>
                        </a:rPr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E" sz="2800" b="1">
                          <a:solidFill>
                            <a:srgbClr val="C00000"/>
                          </a:solidFill>
                        </a:rPr>
                        <a:t>4000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b="1">
                          <a:solidFill>
                            <a:srgbClr val="C00000"/>
                          </a:solidFill>
                        </a:rPr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E" sz="2800" b="1">
                          <a:solidFill>
                            <a:srgbClr val="C00000"/>
                          </a:solidFill>
                        </a:rPr>
                        <a:t>4200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b="1">
                          <a:solidFill>
                            <a:srgbClr val="C00000"/>
                          </a:solidFill>
                        </a:rPr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E" sz="2800" b="1">
                          <a:solidFill>
                            <a:srgbClr val="C00000"/>
                          </a:solidFill>
                        </a:rPr>
                        <a:t>4300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b="1" dirty="0">
                          <a:solidFill>
                            <a:srgbClr val="C00000"/>
                          </a:solidFill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2357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144497"/>
            <a:ext cx="8922635" cy="652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err="1">
                <a:solidFill>
                  <a:srgbClr val="C00000"/>
                </a:solidFill>
                <a:cs typeface="Arial" pitchFamily="34" charset="0"/>
              </a:rPr>
              <a:t>E.g</a:t>
            </a: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2. </a:t>
            </a:r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 following table shows the grouped data,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in classes, for the heights of 50 people. </a:t>
            </a:r>
            <a:b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b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endParaRPr lang="en-US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a) Calculate the mean of the salaries of the 20 people. </a:t>
            </a:r>
            <a:b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b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b) Calculate the standard deviation of the salaries of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the 20 people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79898576"/>
                  </p:ext>
                </p:extLst>
              </p:nvPr>
            </p:nvGraphicFramePr>
            <p:xfrm>
              <a:off x="1259632" y="1268760"/>
              <a:ext cx="6629400" cy="2926080"/>
            </p:xfrm>
            <a:graphic>
              <a:graphicData uri="http://schemas.openxmlformats.org/drawingml/2006/table">
                <a:tbl>
                  <a:tblPr/>
                  <a:tblGrid>
                    <a:gridCol w="33147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3147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height (in cm) - classes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frequency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120 </a:t>
                          </a:r>
                          <a14:m>
                            <m:oMath xmlns:m="http://schemas.openxmlformats.org/officeDocument/2006/math"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𝒉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&lt;</m:t>
                              </m:r>
                            </m:oMath>
                          </a14:m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 130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>
                              <a:solidFill>
                                <a:srgbClr val="C00000"/>
                              </a:solidFill>
                            </a:rPr>
                            <a:t>2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130 </a:t>
                          </a:r>
                          <a14:m>
                            <m:oMath xmlns:m="http://schemas.openxmlformats.org/officeDocument/2006/math"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𝒉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&lt;</m:t>
                              </m:r>
                            </m:oMath>
                          </a14:m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 140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>
                              <a:solidFill>
                                <a:srgbClr val="C00000"/>
                              </a:solidFill>
                            </a:rPr>
                            <a:t>5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140 </a:t>
                          </a:r>
                          <a14:m>
                            <m:oMath xmlns:m="http://schemas.openxmlformats.org/officeDocument/2006/math"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𝒉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&lt;</m:t>
                              </m:r>
                            </m:oMath>
                          </a14:m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 150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>
                              <a:solidFill>
                                <a:srgbClr val="C00000"/>
                              </a:solidFill>
                            </a:rPr>
                            <a:t>25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150</a:t>
                          </a:r>
                          <a14:m>
                            <m:oMath xmlns:m="http://schemas.openxmlformats.org/officeDocument/2006/math"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𝒉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&lt;</m:t>
                              </m:r>
                            </m:oMath>
                          </a14:m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 160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>
                              <a:solidFill>
                                <a:srgbClr val="C00000"/>
                              </a:solidFill>
                            </a:rPr>
                            <a:t>10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160 </a:t>
                          </a:r>
                          <a14:m>
                            <m:oMath xmlns:m="http://schemas.openxmlformats.org/officeDocument/2006/math"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𝒉</m:t>
                              </m:r>
                              <m:r>
                                <a:rPr lang="en-IE" sz="2600" b="1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  <a:ea typeface="Cambria Math"/>
                                </a:rPr>
                                <m:t>&lt;</m:t>
                              </m:r>
                            </m:oMath>
                          </a14:m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 170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8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5928230"/>
                  </p:ext>
                </p:extLst>
              </p:nvPr>
            </p:nvGraphicFramePr>
            <p:xfrm>
              <a:off x="1259632" y="1268760"/>
              <a:ext cx="6629400" cy="2926080"/>
            </p:xfrm>
            <a:graphic>
              <a:graphicData uri="http://schemas.openxmlformats.org/drawingml/2006/table">
                <a:tbl>
                  <a:tblPr/>
                  <a:tblGrid>
                    <a:gridCol w="3314700"/>
                    <a:gridCol w="3314700"/>
                  </a:tblGrid>
                  <a:tr h="4876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height (in cm) - classes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frequency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4876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2"/>
                          <a:stretch>
                            <a:fillRect l="-184" t="-110000" r="-100000" b="-43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>
                              <a:solidFill>
                                <a:srgbClr val="C00000"/>
                              </a:solidFill>
                            </a:rPr>
                            <a:t>2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4876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2"/>
                          <a:stretch>
                            <a:fillRect l="-184" t="-210000" r="-100000" b="-33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>
                              <a:solidFill>
                                <a:srgbClr val="C00000"/>
                              </a:solidFill>
                            </a:rPr>
                            <a:t>5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4876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2"/>
                          <a:stretch>
                            <a:fillRect l="-184" t="-310000" r="-100000" b="-23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>
                              <a:solidFill>
                                <a:srgbClr val="C00000"/>
                              </a:solidFill>
                            </a:rPr>
                            <a:t>25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4876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2"/>
                          <a:stretch>
                            <a:fillRect l="-184" t="-410000" r="-100000" b="-13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>
                              <a:solidFill>
                                <a:srgbClr val="C00000"/>
                              </a:solidFill>
                            </a:rPr>
                            <a:t>10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  <a:tr h="4876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 rotWithShape="1">
                          <a:blip r:embed="rId2"/>
                          <a:stretch>
                            <a:fillRect l="-184" t="-510000" r="-100000" b="-3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IE" sz="2600" b="1" dirty="0">
                              <a:solidFill>
                                <a:srgbClr val="C00000"/>
                              </a:solidFill>
                            </a:rPr>
                            <a:t>8</a:t>
                          </a:r>
                        </a:p>
                      </a:txBody>
                      <a:tcPr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79074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4544" y="-232966"/>
            <a:ext cx="7840223" cy="7694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E.g3.  Consider the following three data sets A, B and C.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A = {9,10,11,7,13}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B = {10,10,10,10,10} 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C = {1,1,10,19,19}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a) Calculate the mean of each data set.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b) Calculate the standard deviation of each data set.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c) Which set has the largest standard deviation?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d) Is it possible to answer question c) without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         calculations of the standard deviation?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>
              <a:solidFill>
                <a:prstClr val="black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5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en-US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n-US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00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39970"/>
            <a:ext cx="8994642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err="1">
                <a:solidFill>
                  <a:srgbClr val="C00000"/>
                </a:solidFill>
                <a:cs typeface="Arial" pitchFamily="34" charset="0"/>
              </a:rPr>
              <a:t>E.g</a:t>
            </a: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4.A given data set has a mean μ and a standard deviation σ.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a) What are the new values of the mean and the standard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    deviation if the same constant k is added to each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     value in the given set? Explain. </a:t>
            </a: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br>
              <a:rPr lang="en-US" sz="2600" b="1" dirty="0">
                <a:solidFill>
                  <a:srgbClr val="C00000"/>
                </a:solidFill>
                <a:cs typeface="Arial" pitchFamily="34" charset="0"/>
              </a:rPr>
            </a:b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b) What are the new values of the mean and the standard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    deviation if each data value of the set is multiplied by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    the same constant k? Explain.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 err="1">
                <a:solidFill>
                  <a:srgbClr val="C00000"/>
                </a:solidFill>
                <a:cs typeface="Arial" pitchFamily="34" charset="0"/>
              </a:rPr>
              <a:t>E.g</a:t>
            </a:r>
            <a:r>
              <a:rPr lang="en-US" sz="2600" b="1" dirty="0">
                <a:solidFill>
                  <a:srgbClr val="C00000"/>
                </a:solidFill>
                <a:cs typeface="Arial" pitchFamily="34" charset="0"/>
              </a:rPr>
              <a:t> 5 </a:t>
            </a:r>
            <a:r>
              <a:rPr lang="en-IE" sz="2600" b="1" dirty="0">
                <a:solidFill>
                  <a:srgbClr val="C00000"/>
                </a:solidFill>
              </a:rPr>
              <a:t>If the standard deviation of a given data set is equal 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IE" sz="2600" b="1" dirty="0">
                <a:solidFill>
                  <a:srgbClr val="C00000"/>
                </a:solidFill>
              </a:rPr>
              <a:t>          zero, what can we say about the data values included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IE" sz="2600" b="1" dirty="0">
                <a:solidFill>
                  <a:srgbClr val="C00000"/>
                </a:solidFill>
              </a:rPr>
              <a:t>          the given data set?</a:t>
            </a:r>
            <a:endParaRPr lang="en-US" sz="2600" b="1" dirty="0">
              <a:solidFill>
                <a:srgbClr val="C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33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998512" y="2064919"/>
            <a:ext cx="2915816" cy="1885553"/>
            <a:chOff x="6012160" y="1866087"/>
            <a:chExt cx="2915816" cy="1885553"/>
          </a:xfrm>
        </p:grpSpPr>
        <p:sp>
          <p:nvSpPr>
            <p:cNvPr id="4" name="Line Callout 2 3"/>
            <p:cNvSpPr/>
            <p:nvPr/>
          </p:nvSpPr>
          <p:spPr>
            <a:xfrm>
              <a:off x="6012160" y="1866087"/>
              <a:ext cx="2915816" cy="1885553"/>
            </a:xfrm>
            <a:prstGeom prst="borderCallout2">
              <a:avLst>
                <a:gd name="adj1" fmla="val 99581"/>
                <a:gd name="adj2" fmla="val 1707"/>
                <a:gd name="adj3" fmla="val 120414"/>
                <a:gd name="adj4" fmla="val 1061"/>
                <a:gd name="adj5" fmla="val 120382"/>
                <a:gd name="adj6" fmla="val -43676"/>
              </a:avLst>
            </a:prstGeom>
            <a:solidFill>
              <a:srgbClr val="C00000"/>
            </a:solidFill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IE" dirty="0">
                  <a:solidFill>
                    <a:prstClr val="white"/>
                  </a:solidFill>
                </a:rPr>
                <a:t> </a:t>
              </a:r>
              <a:r>
                <a: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We first need to make sure the calculator is </a:t>
              </a:r>
              <a:r>
                <a:rPr lang="en-IE" sz="2400" b="1" dirty="0" err="1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CL</a:t>
              </a:r>
              <a:r>
                <a:rPr lang="en-IE" dirty="0" err="1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ea</a:t>
              </a:r>
              <a:r>
                <a:rPr lang="en-IE" sz="2400" b="1" dirty="0" err="1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R</a:t>
              </a:r>
              <a:r>
                <a: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</a:p>
            <a:p>
              <a:pPr algn="ctr"/>
              <a:r>
                <a: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of all previous content</a:t>
              </a:r>
            </a:p>
            <a:p>
              <a:pPr algn="ctr"/>
              <a:endParaRPr lang="en-IE" dirty="0">
                <a:solidFill>
                  <a:prstClr val="white"/>
                </a:solidFill>
              </a:endParaRPr>
            </a:p>
          </p:txBody>
        </p:sp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6193" y="3134488"/>
              <a:ext cx="1047750" cy="409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3888" y="157202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489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62145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62145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5994821" y="726903"/>
            <a:ext cx="2915816" cy="4862337"/>
            <a:chOff x="5994821" y="620688"/>
            <a:chExt cx="2915816" cy="4862337"/>
          </a:xfrm>
        </p:grpSpPr>
        <p:grpSp>
          <p:nvGrpSpPr>
            <p:cNvPr id="4" name="Group 3"/>
            <p:cNvGrpSpPr/>
            <p:nvPr/>
          </p:nvGrpSpPr>
          <p:grpSpPr>
            <a:xfrm>
              <a:off x="5994821" y="620688"/>
              <a:ext cx="2915816" cy="4862337"/>
              <a:chOff x="5778797" y="2110686"/>
              <a:chExt cx="2915816" cy="4862337"/>
            </a:xfrm>
          </p:grpSpPr>
          <p:sp>
            <p:nvSpPr>
              <p:cNvPr id="5" name="Line Callout 2 4"/>
              <p:cNvSpPr/>
              <p:nvPr/>
            </p:nvSpPr>
            <p:spPr>
              <a:xfrm>
                <a:off x="5778797" y="2110686"/>
                <a:ext cx="2915816" cy="4862337"/>
              </a:xfrm>
              <a:prstGeom prst="borderCallout2">
                <a:avLst>
                  <a:gd name="adj1" fmla="val 67303"/>
                  <a:gd name="adj2" fmla="val 303"/>
                  <a:gd name="adj3" fmla="val 73970"/>
                  <a:gd name="adj4" fmla="val -4555"/>
                  <a:gd name="adj5" fmla="val 73938"/>
                  <a:gd name="adj6" fmla="val -44612"/>
                </a:avLst>
              </a:prstGeom>
              <a:solidFill>
                <a:srgbClr val="C00000"/>
              </a:solidFill>
              <a:ln w="76200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IE" dirty="0">
                    <a:solidFill>
                      <a:prstClr val="white"/>
                    </a:solidFill>
                  </a:rPr>
                  <a:t> </a:t>
                </a:r>
                <a:r>
                  <a:rPr lang="en-IE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We first need to make sure the calculator is </a:t>
                </a:r>
                <a:r>
                  <a:rPr lang="en-IE" sz="2400" b="1" dirty="0" err="1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CL</a:t>
                </a:r>
                <a:r>
                  <a:rPr lang="en-IE" dirty="0" err="1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ea</a:t>
                </a:r>
                <a:r>
                  <a:rPr lang="en-IE" sz="2400" b="1" dirty="0" err="1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</a:t>
                </a:r>
                <a:r>
                  <a:rPr lang="en-IE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 all previous content</a:t>
                </a:r>
              </a:p>
              <a:p>
                <a:pPr algn="ctr"/>
                <a:endPara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endPara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3: All</a:t>
                </a:r>
              </a:p>
              <a:p>
                <a:pPr algn="ctr"/>
                <a:endPara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endPara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Yes</a:t>
                </a:r>
              </a:p>
              <a:p>
                <a:pPr algn="ctr"/>
                <a:endPara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endPara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Reset All</a:t>
                </a:r>
              </a:p>
              <a:p>
                <a:pPr algn="ctr"/>
                <a:endParaRPr lang="en-IE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endParaRPr lang="en-IE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6" name="Picture 2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32240" y="3445991"/>
                <a:ext cx="1047750" cy="4095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9571" y="2735427"/>
              <a:ext cx="466725" cy="381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9571" y="3652446"/>
              <a:ext cx="485775" cy="361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9571" y="4349105"/>
              <a:ext cx="485775" cy="400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62145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8624" y="1562145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902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257425" y="1572862"/>
            <a:ext cx="2886574" cy="2014512"/>
            <a:chOff x="6257425" y="1572862"/>
            <a:chExt cx="2886574" cy="2014512"/>
          </a:xfrm>
        </p:grpSpPr>
        <p:sp>
          <p:nvSpPr>
            <p:cNvPr id="2" name="Line Callout 2 1">
              <a:hlinkClick r:id="rId2" action="ppaction://hlinkpres?slideindex=1&amp;slidetitle="/>
            </p:cNvPr>
            <p:cNvSpPr/>
            <p:nvPr/>
          </p:nvSpPr>
          <p:spPr>
            <a:xfrm>
              <a:off x="6257425" y="1572862"/>
              <a:ext cx="2886574" cy="2014512"/>
            </a:xfrm>
            <a:prstGeom prst="borderCallout2">
              <a:avLst>
                <a:gd name="adj1" fmla="val -317"/>
                <a:gd name="adj2" fmla="val 338"/>
                <a:gd name="adj3" fmla="val 36512"/>
                <a:gd name="adj4" fmla="val -15848"/>
                <a:gd name="adj5" fmla="val 50276"/>
                <a:gd name="adj6" fmla="val -33828"/>
              </a:avLst>
            </a:prstGeom>
            <a:solidFill>
              <a:srgbClr val="C00000"/>
            </a:solidFill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IE" dirty="0">
                  <a:solidFill>
                    <a:prstClr val="white"/>
                  </a:solidFill>
                </a:rPr>
                <a:t>We need to SETUP the calculator to allow us to input </a:t>
              </a:r>
            </a:p>
            <a:p>
              <a:pPr algn="ctr"/>
              <a:r>
                <a:rPr lang="en-IE" dirty="0">
                  <a:solidFill>
                    <a:prstClr val="white"/>
                  </a:solidFill>
                </a:rPr>
                <a:t>Stat with frequency ON</a:t>
              </a: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19600" y="2928367"/>
              <a:ext cx="2562225" cy="428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7863" y="1578781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7863" y="157286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3967" y="157286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7863" y="157286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595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7202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Line Callout 2 6"/>
          <p:cNvSpPr/>
          <p:nvPr/>
        </p:nvSpPr>
        <p:spPr>
          <a:xfrm>
            <a:off x="6382971" y="1034477"/>
            <a:ext cx="2160240" cy="936104"/>
          </a:xfrm>
          <a:prstGeom prst="borderCallout2">
            <a:avLst>
              <a:gd name="adj1" fmla="val 27615"/>
              <a:gd name="adj2" fmla="val -5872"/>
              <a:gd name="adj3" fmla="val 42298"/>
              <a:gd name="adj4" fmla="val -29464"/>
              <a:gd name="adj5" fmla="val 60418"/>
              <a:gd name="adj6" fmla="val -48145"/>
            </a:avLst>
          </a:prstGeom>
          <a:solidFill>
            <a:srgbClr val="C00000"/>
          </a:solidFill>
          <a:ln w="762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prstClr val="white"/>
                </a:solidFill>
              </a:rPr>
              <a:t>Statistical and Regression Calculations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382971" y="3396626"/>
            <a:ext cx="2160240" cy="1232786"/>
            <a:chOff x="6382971" y="3396626"/>
            <a:chExt cx="2160240" cy="1232786"/>
          </a:xfrm>
        </p:grpSpPr>
        <p:sp>
          <p:nvSpPr>
            <p:cNvPr id="6" name="Line Callout 2 5"/>
            <p:cNvSpPr/>
            <p:nvPr/>
          </p:nvSpPr>
          <p:spPr>
            <a:xfrm>
              <a:off x="6382971" y="3396626"/>
              <a:ext cx="2160240" cy="1232786"/>
            </a:xfrm>
            <a:prstGeom prst="borderCallout2">
              <a:avLst>
                <a:gd name="adj1" fmla="val 50241"/>
                <a:gd name="adj2" fmla="val -10302"/>
                <a:gd name="adj3" fmla="val 2544"/>
                <a:gd name="adj4" fmla="val -16667"/>
                <a:gd name="adj5" fmla="val -47625"/>
                <a:gd name="adj6" fmla="val -51288"/>
              </a:avLst>
            </a:prstGeom>
            <a:solidFill>
              <a:srgbClr val="C00000"/>
            </a:solidFill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E" dirty="0">
                  <a:solidFill>
                    <a:prstClr val="white"/>
                  </a:solidFill>
                </a:rPr>
                <a:t>Put the calculator into STAT mode</a:t>
              </a:r>
            </a:p>
            <a:p>
              <a:pPr algn="ctr"/>
              <a:endParaRPr lang="en-IE" dirty="0">
                <a:solidFill>
                  <a:prstClr val="white"/>
                </a:solidFill>
              </a:endParaRP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4453" y="4124169"/>
              <a:ext cx="105727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541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2938" y="1517265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2938" y="1517265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5928996" y="1198682"/>
            <a:ext cx="2974599" cy="5542686"/>
            <a:chOff x="6129191" y="332656"/>
            <a:chExt cx="3123329" cy="5542686"/>
          </a:xfrm>
        </p:grpSpPr>
        <p:grpSp>
          <p:nvGrpSpPr>
            <p:cNvPr id="6" name="Group 5"/>
            <p:cNvGrpSpPr/>
            <p:nvPr/>
          </p:nvGrpSpPr>
          <p:grpSpPr>
            <a:xfrm>
              <a:off x="6129191" y="332656"/>
              <a:ext cx="3123329" cy="5542686"/>
              <a:chOff x="6129191" y="346081"/>
              <a:chExt cx="3123329" cy="4509304"/>
            </a:xfrm>
          </p:grpSpPr>
          <p:sp>
            <p:nvSpPr>
              <p:cNvPr id="2" name="Line Callout 2 1"/>
              <p:cNvSpPr/>
              <p:nvPr/>
            </p:nvSpPr>
            <p:spPr>
              <a:xfrm>
                <a:off x="6129191" y="346081"/>
                <a:ext cx="3123329" cy="4509304"/>
              </a:xfrm>
              <a:prstGeom prst="borderCallout2">
                <a:avLst>
                  <a:gd name="adj1" fmla="val 26648"/>
                  <a:gd name="adj2" fmla="val -131"/>
                  <a:gd name="adj3" fmla="val 42272"/>
                  <a:gd name="adj4" fmla="val 106"/>
                  <a:gd name="adj5" fmla="val 55018"/>
                  <a:gd name="adj6" fmla="val 366"/>
                </a:avLst>
              </a:prstGeom>
              <a:solidFill>
                <a:srgbClr val="C00000"/>
              </a:solidFill>
              <a:ln w="76200">
                <a:solidFill>
                  <a:srgbClr val="FFFF00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IE" dirty="0">
                    <a:solidFill>
                      <a:prstClr val="white"/>
                    </a:solidFill>
                  </a:rPr>
                  <a:t>We only have 1 variable so Select</a:t>
                </a:r>
              </a:p>
              <a:p>
                <a:pPr algn="ctr"/>
                <a:r>
                  <a:rPr lang="en-IE" sz="2000" dirty="0">
                    <a:solidFill>
                      <a:prstClr val="white"/>
                    </a:solidFill>
                  </a:rPr>
                  <a:t> </a:t>
                </a: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</a:rPr>
                  <a:t>Enter the number column first pressing </a:t>
                </a:r>
              </a:p>
              <a:p>
                <a:pPr algn="ctr"/>
                <a:endParaRPr lang="en-IE" dirty="0">
                  <a:solidFill>
                    <a:prstClr val="white"/>
                  </a:solidFill>
                </a:endParaRPr>
              </a:p>
              <a:p>
                <a:pPr algn="ctr"/>
                <a:endParaRPr lang="en-IE" sz="100" dirty="0">
                  <a:solidFill>
                    <a:prstClr val="white"/>
                  </a:solidFill>
                </a:endParaRP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</a:rPr>
                  <a:t> after each one.</a:t>
                </a:r>
              </a:p>
              <a:p>
                <a:pPr algn="ctr"/>
                <a:r>
                  <a:rPr lang="en-IE" sz="1400" dirty="0">
                    <a:solidFill>
                      <a:prstClr val="white"/>
                    </a:solidFill>
                  </a:rPr>
                  <a:t>(the frequency automatically sets to 1)</a:t>
                </a: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</a:rPr>
                  <a:t>Go to the top of the next column</a:t>
                </a:r>
              </a:p>
              <a:p>
                <a:pPr algn="ctr"/>
                <a:endParaRPr lang="en-IE" dirty="0">
                  <a:solidFill>
                    <a:prstClr val="white"/>
                  </a:solidFill>
                </a:endParaRP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</a:rPr>
                  <a:t>Enter each frequency pressing </a:t>
                </a:r>
              </a:p>
              <a:p>
                <a:pPr algn="ctr"/>
                <a:endParaRPr lang="en-IE" dirty="0">
                  <a:solidFill>
                    <a:prstClr val="white"/>
                  </a:solidFill>
                </a:endParaRP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</a:rPr>
                  <a:t>After each one</a:t>
                </a:r>
              </a:p>
              <a:p>
                <a:pPr algn="ctr"/>
                <a:endParaRPr lang="en-IE" dirty="0">
                  <a:solidFill>
                    <a:prstClr val="white"/>
                  </a:solidFill>
                </a:endParaRPr>
              </a:p>
              <a:p>
                <a:pPr algn="ctr"/>
                <a:r>
                  <a:rPr lang="en-IE" dirty="0">
                    <a:solidFill>
                      <a:prstClr val="white"/>
                    </a:solidFill>
                  </a:rPr>
                  <a:t>Once they have all been entered press</a:t>
                </a:r>
              </a:p>
              <a:p>
                <a:pPr algn="ctr"/>
                <a:endParaRPr lang="en-IE" dirty="0">
                  <a:solidFill>
                    <a:prstClr val="white"/>
                  </a:solidFill>
                </a:endParaRPr>
              </a:p>
              <a:p>
                <a:pPr algn="ctr"/>
                <a:endParaRPr lang="en-IE" dirty="0">
                  <a:solidFill>
                    <a:prstClr val="white"/>
                  </a:solidFill>
                </a:endParaRPr>
              </a:p>
              <a:p>
                <a:pPr algn="ctr"/>
                <a:endParaRPr lang="en-IE" dirty="0">
                  <a:solidFill>
                    <a:prstClr val="white"/>
                  </a:solidFill>
                </a:endParaRPr>
              </a:p>
              <a:p>
                <a:pPr algn="ctr"/>
                <a:endParaRPr lang="en-IE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2050" name="Picture 2"/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97464" y="814743"/>
                <a:ext cx="378000" cy="28905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90142" y="1772816"/>
              <a:ext cx="378000" cy="2816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90142" y="5299280"/>
              <a:ext cx="378000" cy="311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88689" y="3971026"/>
            <a:ext cx="738419" cy="3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6296" y="4803538"/>
            <a:ext cx="360000" cy="281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2123728" y="112484"/>
            <a:ext cx="6170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2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135        145        155         165         175</a:t>
            </a:r>
            <a:endParaRPr lang="en-IE" sz="2400" b="1" dirty="0">
              <a:solidFill>
                <a:srgbClr val="FF000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28234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28234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42495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42495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42495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28234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794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0193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6228184" y="3199328"/>
            <a:ext cx="2315027" cy="1728192"/>
            <a:chOff x="6228184" y="3645024"/>
            <a:chExt cx="2315027" cy="1728192"/>
          </a:xfrm>
        </p:grpSpPr>
        <p:sp>
          <p:nvSpPr>
            <p:cNvPr id="7" name="Line Callout 2 6"/>
            <p:cNvSpPr/>
            <p:nvPr/>
          </p:nvSpPr>
          <p:spPr>
            <a:xfrm>
              <a:off x="6228184" y="3645024"/>
              <a:ext cx="2315027" cy="1728192"/>
            </a:xfrm>
            <a:prstGeom prst="borderCallout2">
              <a:avLst>
                <a:gd name="adj1" fmla="val 99581"/>
                <a:gd name="adj2" fmla="val 1707"/>
                <a:gd name="adj3" fmla="val 110812"/>
                <a:gd name="adj4" fmla="val -7832"/>
                <a:gd name="adj5" fmla="val 110781"/>
                <a:gd name="adj6" fmla="val -103588"/>
              </a:avLst>
            </a:prstGeom>
            <a:solidFill>
              <a:srgbClr val="C00000"/>
            </a:solidFill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IE" dirty="0">
                  <a:solidFill>
                    <a:prstClr val="white"/>
                  </a:solidFill>
                </a:rPr>
                <a:t>We now need to analyse the statistics we have input</a:t>
              </a:r>
            </a:p>
            <a:p>
              <a:pPr algn="ctr"/>
              <a:endParaRPr lang="en-IE" dirty="0">
                <a:solidFill>
                  <a:prstClr val="white"/>
                </a:solidFill>
              </a:endParaRPr>
            </a:p>
            <a:p>
              <a:pPr algn="ctr"/>
              <a:endParaRPr lang="en-IE" dirty="0">
                <a:solidFill>
                  <a:prstClr val="white"/>
                </a:solidFill>
              </a:endParaRPr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0397" y="4653136"/>
              <a:ext cx="990600" cy="381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1514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90875" y="647700"/>
            <a:ext cx="2762250" cy="5562600"/>
          </a:xfrm>
          <a:prstGeom prst="rect">
            <a:avLst/>
          </a:prstGeo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9512" y="307946"/>
            <a:ext cx="3008362" cy="636748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1187624" y="647851"/>
            <a:ext cx="7763411" cy="3969700"/>
            <a:chOff x="1187624" y="387115"/>
            <a:chExt cx="7763411" cy="39697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3598" y="387115"/>
              <a:ext cx="2000250" cy="704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50785" y="431960"/>
              <a:ext cx="2000250" cy="704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909217"/>
              <a:ext cx="2000250" cy="704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5143" y="1772816"/>
              <a:ext cx="2000250" cy="704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3651965"/>
              <a:ext cx="2000250" cy="7048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79512" y="6135687"/>
            <a:ext cx="87849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500" dirty="0">
                <a:solidFill>
                  <a:srgbClr val="C00000"/>
                </a:solidFill>
              </a:rPr>
              <a:t>Once you have chosen your required output  you need to press </a:t>
            </a: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78713" y="6185544"/>
            <a:ext cx="4857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07504" y="521384"/>
            <a:ext cx="914501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827713" algn="l"/>
              </a:tabLst>
            </a:pPr>
            <a:r>
              <a:rPr lang="en-IE" sz="2400" dirty="0">
                <a:solidFill>
                  <a:srgbClr val="C00000"/>
                </a:solidFill>
              </a:rPr>
              <a:t>1: Type	2: Data</a:t>
            </a:r>
          </a:p>
          <a:p>
            <a:endParaRPr lang="en-IE" sz="2400" dirty="0">
              <a:solidFill>
                <a:srgbClr val="C00000"/>
              </a:solidFill>
            </a:endParaRPr>
          </a:p>
          <a:p>
            <a:r>
              <a:rPr lang="en-IE" sz="2400" dirty="0">
                <a:solidFill>
                  <a:srgbClr val="C00000"/>
                </a:solidFill>
              </a:rPr>
              <a:t>change the type of data			         Edit the data</a:t>
            </a:r>
          </a:p>
          <a:p>
            <a:endParaRPr lang="en-IE" sz="2400" dirty="0">
              <a:solidFill>
                <a:srgbClr val="C00000"/>
              </a:solidFill>
            </a:endParaRPr>
          </a:p>
          <a:p>
            <a:pPr>
              <a:tabLst>
                <a:tab pos="5827713" algn="l"/>
              </a:tabLst>
            </a:pPr>
            <a:r>
              <a:rPr lang="en-IE" sz="2400" dirty="0">
                <a:solidFill>
                  <a:srgbClr val="C00000"/>
                </a:solidFill>
              </a:rPr>
              <a:t>3:  Sum	4: </a:t>
            </a:r>
            <a:r>
              <a:rPr lang="en-IE" sz="2400" dirty="0" err="1">
                <a:solidFill>
                  <a:srgbClr val="C00000"/>
                </a:solidFill>
              </a:rPr>
              <a:t>Var</a:t>
            </a:r>
            <a:endParaRPr lang="en-IE" sz="2400" dirty="0">
              <a:solidFill>
                <a:srgbClr val="C00000"/>
              </a:solidFill>
            </a:endParaRPr>
          </a:p>
          <a:p>
            <a:pPr>
              <a:tabLst>
                <a:tab pos="5827713" algn="l"/>
              </a:tabLst>
            </a:pPr>
            <a:endParaRPr lang="en-IE" sz="2400" dirty="0">
              <a:solidFill>
                <a:srgbClr val="C00000"/>
              </a:solidFill>
            </a:endParaRPr>
          </a:p>
          <a:p>
            <a:pPr>
              <a:tabLst>
                <a:tab pos="5827713" algn="l"/>
              </a:tabLst>
            </a:pPr>
            <a:r>
              <a:rPr lang="en-IE" sz="2400" dirty="0">
                <a:solidFill>
                  <a:srgbClr val="C00000"/>
                </a:solidFill>
              </a:rPr>
              <a:t>	1: How many terms</a:t>
            </a:r>
          </a:p>
          <a:p>
            <a:pPr>
              <a:tabLst>
                <a:tab pos="5827713" algn="l"/>
              </a:tabLst>
            </a:pPr>
            <a:r>
              <a:rPr lang="en-IE" sz="2400" dirty="0">
                <a:solidFill>
                  <a:srgbClr val="C00000"/>
                </a:solidFill>
              </a:rPr>
              <a:t>	2: Mean of data</a:t>
            </a:r>
          </a:p>
          <a:p>
            <a:pPr>
              <a:tabLst>
                <a:tab pos="5827713" algn="l"/>
              </a:tabLst>
            </a:pPr>
            <a:r>
              <a:rPr lang="en-IE" sz="2400" dirty="0">
                <a:solidFill>
                  <a:srgbClr val="C00000"/>
                </a:solidFill>
              </a:rPr>
              <a:t>5: Min and max of x	3: Population Standard  	     Deviation</a:t>
            </a:r>
          </a:p>
          <a:p>
            <a:pPr>
              <a:tabLst>
                <a:tab pos="5827713" algn="l"/>
              </a:tabLst>
            </a:pPr>
            <a:r>
              <a:rPr lang="en-IE" sz="2400" dirty="0">
                <a:solidFill>
                  <a:srgbClr val="C00000"/>
                </a:solidFill>
              </a:rPr>
              <a:t>	4: Sample Standard 	     Deviation</a:t>
            </a:r>
          </a:p>
          <a:p>
            <a:endParaRPr lang="en-IE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111998"/>
      </p:ext>
    </p:extLst>
  </p:cSld>
  <p:clrMapOvr>
    <a:masterClrMapping/>
  </p:clrMapOvr>
</p:sld>
</file>

<file path=ppt/theme/theme1.xml><?xml version="1.0" encoding="utf-8"?>
<a:theme xmlns:a="http://schemas.openxmlformats.org/drawingml/2006/main" name="1_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159</TotalTime>
  <Words>268</Words>
  <Application>Microsoft Office PowerPoint</Application>
  <PresentationFormat>On-screen Show (4:3)</PresentationFormat>
  <Paragraphs>117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 Math</vt:lpstr>
      <vt:lpstr>Century Gothic</vt:lpstr>
      <vt:lpstr>Tahoma</vt:lpstr>
      <vt:lpstr>Trebuchet MS</vt:lpstr>
      <vt:lpstr>1_Theme1</vt:lpstr>
      <vt:lpstr>Finding Statistics  from a Grouped frequency table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pmdt</dc:creator>
  <cp:lastModifiedBy>shane molloy</cp:lastModifiedBy>
  <cp:revision>12</cp:revision>
  <dcterms:created xsi:type="dcterms:W3CDTF">2012-03-30T13:23:45Z</dcterms:created>
  <dcterms:modified xsi:type="dcterms:W3CDTF">2016-07-06T13:40:08Z</dcterms:modified>
</cp:coreProperties>
</file>